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8"/>
  </p:notesMasterIdLst>
  <p:sldIdLst>
    <p:sldId id="256" r:id="rId2"/>
    <p:sldId id="259" r:id="rId3"/>
    <p:sldId id="260" r:id="rId4"/>
    <p:sldId id="261" r:id="rId5"/>
    <p:sldId id="269" r:id="rId6"/>
    <p:sldId id="264" r:id="rId7"/>
    <p:sldId id="268" r:id="rId8"/>
    <p:sldId id="279" r:id="rId9"/>
    <p:sldId id="270" r:id="rId10"/>
    <p:sldId id="280" r:id="rId11"/>
    <p:sldId id="262" r:id="rId12"/>
    <p:sldId id="281" r:id="rId13"/>
    <p:sldId id="273" r:id="rId14"/>
    <p:sldId id="274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9F9D4-AF42-CB4E-B1FE-0C0E4383570C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CBE85-5520-2F46-90A5-CDE64573A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786B1-4A18-B24E-B96A-8CB745EFEEC9}" type="slidenum">
              <a:rPr lang="en-US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6109E-1C04-8C4A-905B-EF06C33B8860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BB57-DD78-7C40-906E-47EED0E39B60}" type="datetimeFigureOut">
              <a:rPr lang="en-US" smtClean="0"/>
              <a:pPr/>
              <a:t>9/27/10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E87B-DE89-3648-8B84-8745B2E14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df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df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CARMA</a:t>
            </a:r>
            <a:r>
              <a:rPr lang="en-US" sz="3600" dirty="0" smtClean="0"/>
              <a:t> in the ALMA era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503"/>
            <a:ext cx="8686800" cy="4525963"/>
          </a:xfrm>
        </p:spPr>
        <p:txBody>
          <a:bodyPr>
            <a:normAutofit/>
          </a:bodyPr>
          <a:lstStyle/>
          <a:p>
            <a:pPr>
              <a:spcBef>
                <a:spcPts val="3768"/>
              </a:spcBef>
            </a:pPr>
            <a:r>
              <a:rPr lang="en-US" dirty="0" err="1" smtClean="0"/>
              <a:t>CARMA</a:t>
            </a:r>
            <a:r>
              <a:rPr lang="en-US" dirty="0" smtClean="0"/>
              <a:t> is well-suited for mapping large fields, extended objects; unique capabilities at 30 GHz</a:t>
            </a:r>
          </a:p>
          <a:p>
            <a:pPr>
              <a:spcBef>
                <a:spcPts val="3768"/>
              </a:spcBef>
            </a:pPr>
            <a:r>
              <a:rPr lang="en-US" dirty="0" err="1" smtClean="0"/>
              <a:t>testbed</a:t>
            </a:r>
            <a:r>
              <a:rPr lang="en-US" dirty="0" smtClean="0"/>
              <a:t> for new instrumentation and techniques</a:t>
            </a:r>
          </a:p>
          <a:p>
            <a:pPr>
              <a:spcBef>
                <a:spcPts val="3768"/>
              </a:spcBef>
            </a:pPr>
            <a:r>
              <a:rPr lang="en-US" dirty="0" smtClean="0"/>
              <a:t>student training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3 - dust polarization </a:t>
            </a:r>
          </a:p>
        </p:txBody>
      </p:sp>
      <p:pic>
        <p:nvPicPr>
          <p:cNvPr id="44034" name="Content Placeholder 8" descr="model.pdf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4840" t="22234" r="7262" b="15392"/>
          <a:stretch>
            <a:fillRect/>
          </a:stretch>
        </p:blipFill>
        <p:spPr>
          <a:xfrm rot="5400000">
            <a:off x="713894" y="1281751"/>
            <a:ext cx="3723655" cy="3740267"/>
          </a:xfrm>
        </p:spPr>
      </p:pic>
      <p:pic>
        <p:nvPicPr>
          <p:cNvPr id="9" name="Content Placeholder 7" descr="bima_c.pdf"/>
          <p:cNvPicPr>
            <a:picLocks noChangeAspect="1"/>
          </p:cNvPicPr>
          <p:nvPr/>
        </p:nvPicPr>
        <p:blipFill>
          <a:blip r:embed="rId4"/>
          <a:srcRect l="4840" t="22234" r="7262" b="18789"/>
          <a:stretch>
            <a:fillRect/>
          </a:stretch>
        </p:blipFill>
        <p:spPr>
          <a:xfrm rot="5400000">
            <a:off x="4844568" y="1383780"/>
            <a:ext cx="3742132" cy="35530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229" y="4886601"/>
            <a:ext cx="382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5032" y="5451118"/>
            <a:ext cx="8096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without short </a:t>
            </a:r>
            <a:r>
              <a:rPr lang="en-US" sz="2800" dirty="0" err="1" smtClean="0"/>
              <a:t>spacings</a:t>
            </a:r>
            <a:r>
              <a:rPr lang="en-US" sz="2800" dirty="0" smtClean="0"/>
              <a:t>, get the WRONG answer -</a:t>
            </a:r>
          </a:p>
          <a:p>
            <a:r>
              <a:rPr lang="en-US" sz="2800" dirty="0" smtClean="0"/>
              <a:t>PA wrong; fractional </a:t>
            </a:r>
            <a:r>
              <a:rPr lang="en-US" sz="2800" dirty="0" err="1" smtClean="0"/>
              <a:t>pol</a:t>
            </a:r>
            <a:r>
              <a:rPr lang="en-US" sz="2800" dirty="0" smtClean="0"/>
              <a:t> 30% instead of 5%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8568" y="4868961"/>
            <a:ext cx="361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simulated </a:t>
            </a:r>
            <a:r>
              <a:rPr lang="en-US" sz="2400" dirty="0" err="1" smtClean="0"/>
              <a:t>BIMA</a:t>
            </a:r>
            <a:r>
              <a:rPr lang="en-US" sz="2400" dirty="0" smtClean="0"/>
              <a:t> </a:t>
            </a:r>
            <a:r>
              <a:rPr lang="en-US" sz="2400" dirty="0" err="1" smtClean="0"/>
              <a:t>C</a:t>
            </a:r>
            <a:r>
              <a:rPr lang="en-US" sz="2400" dirty="0" smtClean="0"/>
              <a:t>-array </a:t>
            </a:r>
            <a:r>
              <a:rPr lang="en-US" sz="2400" dirty="0" err="1" smtClean="0"/>
              <a:t>obs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u="sng" dirty="0" err="1" smtClean="0">
                <a:solidFill>
                  <a:srgbClr val="000000"/>
                </a:solidFill>
              </a:rPr>
              <a:t>CARMA</a:t>
            </a:r>
            <a:r>
              <a:rPr lang="en-US" sz="3600" u="sng" dirty="0" smtClean="0">
                <a:solidFill>
                  <a:srgbClr val="000000"/>
                </a:solidFill>
              </a:rPr>
              <a:t> as a </a:t>
            </a:r>
            <a:r>
              <a:rPr lang="en-US" sz="3600" u="sng" dirty="0" err="1" smtClean="0">
                <a:solidFill>
                  <a:srgbClr val="000000"/>
                </a:solidFill>
              </a:rPr>
              <a:t>testbed</a:t>
            </a:r>
            <a:r>
              <a:rPr lang="en-US" sz="3600" u="sng" dirty="0" smtClean="0">
                <a:solidFill>
                  <a:srgbClr val="000000"/>
                </a:solidFill>
              </a:rPr>
              <a:t> for new techniques</a:t>
            </a:r>
            <a:endParaRPr lang="en-US" sz="3600" u="sng" dirty="0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02643" y="2641797"/>
            <a:ext cx="7319434" cy="3577169"/>
            <a:chOff x="342900" y="2235200"/>
            <a:chExt cx="8001000" cy="4013200"/>
          </a:xfrm>
        </p:grpSpPr>
        <p:sp>
          <p:nvSpPr>
            <p:cNvPr id="5" name="Oval 4"/>
            <p:cNvSpPr/>
            <p:nvPr/>
          </p:nvSpPr>
          <p:spPr>
            <a:xfrm>
              <a:off x="626533" y="2983653"/>
              <a:ext cx="3382434" cy="1173480"/>
            </a:xfrm>
            <a:prstGeom prst="ellipse">
              <a:avLst/>
            </a:prstGeom>
            <a:solidFill>
              <a:srgbClr val="008000">
                <a:alpha val="43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1954954" y="3471333"/>
              <a:ext cx="500380" cy="424180"/>
            </a:xfrm>
            <a:prstGeom prst="ellipse">
              <a:avLst/>
            </a:prstGeom>
            <a:solidFill>
              <a:srgbClr val="008000">
                <a:alpha val="51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2390987" y="3611035"/>
              <a:ext cx="1516380" cy="894080"/>
            </a:xfrm>
            <a:prstGeom prst="ellipse">
              <a:avLst/>
            </a:prstGeom>
            <a:solidFill>
              <a:srgbClr val="008000">
                <a:alpha val="54000"/>
              </a:srgbClr>
            </a:solidFill>
            <a:ln/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4" name="Group 20"/>
            <p:cNvGrpSpPr/>
            <p:nvPr/>
          </p:nvGrpSpPr>
          <p:grpSpPr>
            <a:xfrm>
              <a:off x="2832602" y="5385009"/>
              <a:ext cx="822960" cy="838839"/>
              <a:chOff x="2849535" y="5351142"/>
              <a:chExt cx="822960" cy="838839"/>
            </a:xfrm>
          </p:grpSpPr>
          <p:sp>
            <p:nvSpPr>
              <p:cNvPr id="3" name="Trapezoid 2"/>
              <p:cNvSpPr/>
              <p:nvPr/>
            </p:nvSpPr>
            <p:spPr>
              <a:xfrm>
                <a:off x="3131820" y="5626101"/>
                <a:ext cx="360680" cy="563880"/>
              </a:xfrm>
              <a:prstGeom prst="trapezoid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" name="Moon 12"/>
              <p:cNvSpPr/>
              <p:nvPr/>
            </p:nvSpPr>
            <p:spPr>
              <a:xfrm rot="15128981">
                <a:off x="3124689" y="5075988"/>
                <a:ext cx="272652" cy="822960"/>
              </a:xfrm>
              <a:prstGeom prst="moon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8" name="Group 17"/>
            <p:cNvGrpSpPr/>
            <p:nvPr/>
          </p:nvGrpSpPr>
          <p:grpSpPr>
            <a:xfrm>
              <a:off x="2175189" y="5693832"/>
              <a:ext cx="449478" cy="521548"/>
              <a:chOff x="5875122" y="5668432"/>
              <a:chExt cx="449478" cy="521548"/>
            </a:xfrm>
          </p:grpSpPr>
          <p:sp>
            <p:nvSpPr>
              <p:cNvPr id="19" name="Trapezoid 18"/>
              <p:cNvSpPr/>
              <p:nvPr/>
            </p:nvSpPr>
            <p:spPr>
              <a:xfrm>
                <a:off x="5983803" y="5808210"/>
                <a:ext cx="259421" cy="381770"/>
              </a:xfrm>
              <a:prstGeom prst="trapezoid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Moon 19"/>
              <p:cNvSpPr/>
              <p:nvPr/>
            </p:nvSpPr>
            <p:spPr>
              <a:xfrm rot="14640000">
                <a:off x="6014499" y="5529055"/>
                <a:ext cx="170723" cy="449478"/>
              </a:xfrm>
              <a:prstGeom prst="moon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cxnSp>
          <p:nvCxnSpPr>
            <p:cNvPr id="26" name="Straight Connector 25"/>
            <p:cNvCxnSpPr>
              <a:stCxn id="13" idx="3"/>
            </p:cNvCxnSpPr>
            <p:nvPr/>
          </p:nvCxnSpPr>
          <p:spPr>
            <a:xfrm rot="16200000" flipV="1">
              <a:off x="1304007" y="3581259"/>
              <a:ext cx="2862802" cy="1017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0" idx="3"/>
            </p:cNvCxnSpPr>
            <p:nvPr/>
          </p:nvCxnSpPr>
          <p:spPr>
            <a:xfrm rot="16200000" flipV="1">
              <a:off x="62967" y="3442233"/>
              <a:ext cx="3137594" cy="153632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16"/>
            <p:cNvGrpSpPr/>
            <p:nvPr/>
          </p:nvGrpSpPr>
          <p:grpSpPr>
            <a:xfrm>
              <a:off x="6472022" y="5706532"/>
              <a:ext cx="449478" cy="521548"/>
              <a:chOff x="5875122" y="5668432"/>
              <a:chExt cx="449478" cy="521548"/>
            </a:xfrm>
          </p:grpSpPr>
          <p:sp>
            <p:nvSpPr>
              <p:cNvPr id="10" name="Trapezoid 9"/>
              <p:cNvSpPr/>
              <p:nvPr/>
            </p:nvSpPr>
            <p:spPr>
              <a:xfrm>
                <a:off x="5983803" y="5808210"/>
                <a:ext cx="259421" cy="381770"/>
              </a:xfrm>
              <a:prstGeom prst="trapezoid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" name="Moon 10"/>
              <p:cNvSpPr/>
              <p:nvPr/>
            </p:nvSpPr>
            <p:spPr>
              <a:xfrm rot="14640000">
                <a:off x="6014499" y="5529055"/>
                <a:ext cx="170723" cy="449478"/>
              </a:xfrm>
              <a:prstGeom prst="moon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12" name="Group 21"/>
            <p:cNvGrpSpPr/>
            <p:nvPr/>
          </p:nvGrpSpPr>
          <p:grpSpPr>
            <a:xfrm>
              <a:off x="7019369" y="5397709"/>
              <a:ext cx="822960" cy="838839"/>
              <a:chOff x="2849535" y="5351142"/>
              <a:chExt cx="822960" cy="838839"/>
            </a:xfrm>
          </p:grpSpPr>
          <p:sp>
            <p:nvSpPr>
              <p:cNvPr id="23" name="Trapezoid 22"/>
              <p:cNvSpPr/>
              <p:nvPr/>
            </p:nvSpPr>
            <p:spPr>
              <a:xfrm>
                <a:off x="3131820" y="5626101"/>
                <a:ext cx="360680" cy="563880"/>
              </a:xfrm>
              <a:prstGeom prst="trapezoid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Moon 23"/>
              <p:cNvSpPr/>
              <p:nvPr/>
            </p:nvSpPr>
            <p:spPr>
              <a:xfrm rot="15128981">
                <a:off x="3124689" y="5075988"/>
                <a:ext cx="272652" cy="822960"/>
              </a:xfrm>
              <a:prstGeom prst="moon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cxnSp>
          <p:nvCxnSpPr>
            <p:cNvPr id="30" name="Straight Connector 29"/>
            <p:cNvCxnSpPr/>
            <p:nvPr/>
          </p:nvCxnSpPr>
          <p:spPr>
            <a:xfrm rot="16200000" flipV="1">
              <a:off x="5516173" y="3593958"/>
              <a:ext cx="2862802" cy="10173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4351333" y="3454932"/>
              <a:ext cx="3137594" cy="153632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 flipV="1">
              <a:off x="5448299" y="3526366"/>
              <a:ext cx="1185333" cy="309881"/>
            </a:xfrm>
            <a:prstGeom prst="ellipse">
              <a:avLst/>
            </a:prstGeom>
            <a:solidFill>
              <a:srgbClr val="008000">
                <a:alpha val="43000"/>
              </a:srgbClr>
            </a:solidFill>
            <a:effectLst>
              <a:outerShdw blurRad="40000" dist="23000" dir="5400000" rotWithShape="0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055619" y="3158067"/>
              <a:ext cx="695113" cy="398778"/>
            </a:xfrm>
            <a:prstGeom prst="ellipse">
              <a:avLst/>
            </a:prstGeom>
            <a:solidFill>
              <a:srgbClr val="008000">
                <a:alpha val="51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559387" y="3420535"/>
              <a:ext cx="1516380" cy="894080"/>
            </a:xfrm>
            <a:prstGeom prst="ellipse">
              <a:avLst/>
            </a:prstGeom>
            <a:solidFill>
              <a:srgbClr val="008000">
                <a:alpha val="54000"/>
              </a:srgbClr>
            </a:solidFill>
            <a:ln/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8" name="Straight Connector 37"/>
            <p:cNvCxnSpPr/>
            <p:nvPr/>
          </p:nvCxnSpPr>
          <p:spPr>
            <a:xfrm>
              <a:off x="1447800" y="6223000"/>
              <a:ext cx="6896100" cy="25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63600" y="5435600"/>
              <a:ext cx="1295400" cy="41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3.5-m ant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2900" y="2235200"/>
              <a:ext cx="9398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quasar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60500" y="2235200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science target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63600" y="1281093"/>
            <a:ext cx="748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example: paired antenna calibration system – adaptive optics using 3.5-m telescopes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fig3.pdf"/>
          <p:cNvPicPr>
            <a:picLocks noChangeAspect="1"/>
          </p:cNvPicPr>
          <p:nvPr/>
        </p:nvPicPr>
        <p:blipFill>
          <a:blip r:embed="rId2"/>
          <a:srcRect l="27200" t="6480" r="20125" b="6482"/>
          <a:stretch>
            <a:fillRect/>
          </a:stretch>
        </p:blipFill>
        <p:spPr bwMode="auto">
          <a:xfrm rot="5400000">
            <a:off x="2763044" y="169069"/>
            <a:ext cx="3822700" cy="893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PACS example</a:t>
            </a:r>
          </a:p>
        </p:txBody>
      </p:sp>
      <p:sp>
        <p:nvSpPr>
          <p:cNvPr id="13316" name="Content Placeholder 6"/>
          <p:cNvSpPr>
            <a:spLocks noGrp="1"/>
          </p:cNvSpPr>
          <p:nvPr>
            <p:ph idx="1"/>
          </p:nvPr>
        </p:nvSpPr>
        <p:spPr>
          <a:xfrm>
            <a:off x="914400" y="1417638"/>
            <a:ext cx="8229600" cy="4525962"/>
          </a:xfrm>
        </p:spPr>
        <p:txBody>
          <a:bodyPr/>
          <a:lstStyle/>
          <a:p>
            <a:r>
              <a:rPr lang="en-US" sz="2400" dirty="0" smtClean="0"/>
              <a:t>230 GHz maps from A-array (baselines to 1.9 km)</a:t>
            </a:r>
          </a:p>
          <a:p>
            <a:r>
              <a:rPr lang="en-US" sz="2400" dirty="0" smtClean="0"/>
              <a:t>H30α recombination line toward </a:t>
            </a:r>
            <a:r>
              <a:rPr lang="en-US" sz="2400" dirty="0" err="1" smtClean="0"/>
              <a:t>BN</a:t>
            </a:r>
            <a:r>
              <a:rPr lang="en-US" sz="2400" dirty="0" smtClean="0"/>
              <a:t>, but not source I</a:t>
            </a: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1473200" y="2727325"/>
            <a:ext cx="250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without PACS</a:t>
            </a: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5486400" y="2727325"/>
            <a:ext cx="283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with PACS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747000" y="358775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BN</a:t>
            </a: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6337300" y="5391150"/>
            <a:ext cx="1206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source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training</a:t>
            </a:r>
            <a:endParaRPr lang="en-US" dirty="0"/>
          </a:p>
        </p:txBody>
      </p:sp>
      <p:pic>
        <p:nvPicPr>
          <p:cNvPr id="6" name="Picture 5" descr="IMG_020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4199"/>
            <a:ext cx="4664621" cy="3733801"/>
          </a:xfrm>
          <a:prstGeom prst="rect">
            <a:avLst/>
          </a:prstGeom>
        </p:spPr>
      </p:pic>
      <p:pic>
        <p:nvPicPr>
          <p:cNvPr id="9" name="Picture 8" descr="img_04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0" name="Picture 9" descr="IMG_29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2" name="Content Placeholder 11" descr="image122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3429001"/>
            <a:ext cx="4572000" cy="3429000"/>
          </a:xfrm>
        </p:spPr>
      </p:pic>
      <p:sp>
        <p:nvSpPr>
          <p:cNvPr id="13" name="TextBox 12"/>
          <p:cNvSpPr txBox="1"/>
          <p:nvPr/>
        </p:nvSpPr>
        <p:spPr>
          <a:xfrm>
            <a:off x="2933700" y="3124199"/>
            <a:ext cx="3276600" cy="646331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student training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some current instrument developments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8508" cy="4525963"/>
          </a:xfrm>
        </p:spPr>
        <p:txBody>
          <a:bodyPr>
            <a:normAutofit/>
          </a:bodyPr>
          <a:lstStyle/>
          <a:p>
            <a:pPr>
              <a:spcBef>
                <a:spcPts val="2568"/>
              </a:spcBef>
            </a:pPr>
            <a:r>
              <a:rPr lang="en-US" sz="2800" dirty="0" smtClean="0"/>
              <a:t>1mm dual</a:t>
            </a:r>
            <a:r>
              <a:rPr lang="en-US" sz="2800" dirty="0" smtClean="0"/>
              <a:t> circular </a:t>
            </a:r>
            <a:r>
              <a:rPr lang="en-US" sz="2800" dirty="0" err="1" smtClean="0"/>
              <a:t>pol</a:t>
            </a:r>
            <a:r>
              <a:rPr lang="en-US" sz="2800" dirty="0" smtClean="0"/>
              <a:t> </a:t>
            </a:r>
            <a:r>
              <a:rPr lang="en-US" sz="2800" dirty="0" smtClean="0"/>
              <a:t>receivers, full Stokes </a:t>
            </a:r>
            <a:r>
              <a:rPr lang="en-US" sz="2800" dirty="0" err="1" smtClean="0"/>
              <a:t>correlator</a:t>
            </a: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1F497D"/>
                </a:solidFill>
              </a:rPr>
              <a:t>...</a:t>
            </a:r>
            <a:r>
              <a:rPr lang="en-US" sz="2800" i="1" dirty="0" smtClean="0">
                <a:solidFill>
                  <a:schemeClr val="tx2"/>
                </a:solidFill>
              </a:rPr>
              <a:t>enables dust polarization measurements in molecular clouds</a:t>
            </a:r>
          </a:p>
          <a:p>
            <a:pPr>
              <a:spcBef>
                <a:spcPts val="2568"/>
              </a:spcBef>
            </a:pPr>
            <a:r>
              <a:rPr lang="en-US" sz="2800" dirty="0" err="1" smtClean="0"/>
              <a:t>VLBI</a:t>
            </a:r>
            <a:r>
              <a:rPr lang="en-US" sz="2800" dirty="0" smtClean="0"/>
              <a:t> </a:t>
            </a:r>
            <a:r>
              <a:rPr lang="en-US" sz="2800" dirty="0" err="1" smtClean="0"/>
              <a:t>beamformer</a:t>
            </a:r>
            <a:r>
              <a:rPr lang="en-US" sz="2800" dirty="0" smtClean="0"/>
              <a:t> </a:t>
            </a:r>
            <a:r>
              <a:rPr lang="en-US" sz="2800" dirty="0" smtClean="0"/>
              <a:t>(ATI grant to Haystack)</a:t>
            </a: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1F497D"/>
                </a:solidFill>
              </a:rPr>
              <a:t>.</a:t>
            </a:r>
            <a:r>
              <a:rPr lang="en-US" sz="2800" dirty="0" smtClean="0">
                <a:solidFill>
                  <a:srgbClr val="1F497D"/>
                </a:solidFill>
              </a:rPr>
              <a:t>..</a:t>
            </a:r>
            <a:r>
              <a:rPr lang="en-US" sz="2800" i="1" dirty="0" smtClean="0">
                <a:solidFill>
                  <a:srgbClr val="1F497D"/>
                </a:solidFill>
              </a:rPr>
              <a:t>enables factor of 4-8 </a:t>
            </a:r>
            <a:r>
              <a:rPr lang="en-US" sz="2800" i="1" dirty="0" err="1" smtClean="0">
                <a:solidFill>
                  <a:srgbClr val="1F497D"/>
                </a:solidFill>
              </a:rPr>
              <a:t>SNR</a:t>
            </a:r>
            <a:r>
              <a:rPr lang="en-US" sz="2800" i="1" dirty="0" smtClean="0">
                <a:solidFill>
                  <a:srgbClr val="1F497D"/>
                </a:solidFill>
              </a:rPr>
              <a:t> improvement</a:t>
            </a:r>
            <a:r>
              <a:rPr lang="en-US" sz="2800" i="1" dirty="0" smtClean="0">
                <a:solidFill>
                  <a:srgbClr val="1F497D"/>
                </a:solidFill>
              </a:rPr>
              <a:t> for </a:t>
            </a:r>
            <a:r>
              <a:rPr lang="en-US" sz="2800" i="1" dirty="0" smtClean="0">
                <a:solidFill>
                  <a:srgbClr val="1F497D"/>
                </a:solidFill>
              </a:rPr>
              <a:t>1mm </a:t>
            </a:r>
            <a:r>
              <a:rPr lang="en-US" sz="2800" i="1" dirty="0" err="1" smtClean="0">
                <a:solidFill>
                  <a:srgbClr val="1F497D"/>
                </a:solidFill>
              </a:rPr>
              <a:t>VLBI</a:t>
            </a:r>
            <a:r>
              <a:rPr lang="en-US" sz="2800" i="1" dirty="0" smtClean="0">
                <a:solidFill>
                  <a:srgbClr val="1F497D"/>
                </a:solidFill>
              </a:rPr>
              <a:t> on </a:t>
            </a:r>
            <a:r>
              <a:rPr lang="en-US" sz="2800" i="1" dirty="0" err="1" smtClean="0">
                <a:solidFill>
                  <a:srgbClr val="1F497D"/>
                </a:solidFill>
              </a:rPr>
              <a:t>SgrA</a:t>
            </a:r>
            <a:r>
              <a:rPr lang="en-US" sz="2800" i="1" dirty="0" smtClean="0">
                <a:solidFill>
                  <a:srgbClr val="1F497D"/>
                </a:solidFill>
              </a:rPr>
              <a:t>*</a:t>
            </a:r>
          </a:p>
          <a:p>
            <a:pPr>
              <a:spcBef>
                <a:spcPts val="2568"/>
              </a:spcBef>
            </a:pPr>
            <a:r>
              <a:rPr lang="en-US" sz="2800" dirty="0" smtClean="0"/>
              <a:t>IF switchyard </a:t>
            </a:r>
            <a:r>
              <a:rPr lang="en-US" sz="2800" i="1" dirty="0" smtClean="0">
                <a:solidFill>
                  <a:schemeClr val="tx2"/>
                </a:solidFill>
              </a:rPr>
              <a:t>...enables 32 GHz bandwidth on 10.4-m antennas for higher sensitivity, </a:t>
            </a:r>
            <a:r>
              <a:rPr lang="en-US" sz="2800" i="1" dirty="0" err="1" smtClean="0">
                <a:solidFill>
                  <a:schemeClr val="tx2"/>
                </a:solidFill>
              </a:rPr>
              <a:t>redshift</a:t>
            </a:r>
            <a:r>
              <a:rPr lang="en-US" sz="2800" i="1" dirty="0" smtClean="0">
                <a:solidFill>
                  <a:schemeClr val="tx2"/>
                </a:solidFill>
              </a:rPr>
              <a:t> searches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MRI-funded developments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72"/>
              </a:spcBef>
            </a:pPr>
            <a:r>
              <a:rPr lang="en-US" sz="2800" dirty="0" smtClean="0"/>
              <a:t>$3.9 </a:t>
            </a:r>
            <a:r>
              <a:rPr lang="en-US" sz="2800" dirty="0" err="1" smtClean="0"/>
              <a:t>M</a:t>
            </a:r>
            <a:r>
              <a:rPr lang="en-US" sz="2800" dirty="0" smtClean="0"/>
              <a:t> ($2.7M NSF + $1.2M matching)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install cm receivers on 6-m telescopes (reuse receivers from CBI experiment)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quadruple </a:t>
            </a:r>
            <a:r>
              <a:rPr lang="en-US" sz="2800" dirty="0" err="1" smtClean="0"/>
              <a:t>correlator</a:t>
            </a:r>
            <a:r>
              <a:rPr lang="en-US" sz="2800" dirty="0" smtClean="0"/>
              <a:t> size to handle 253 baselines       </a:t>
            </a:r>
            <a:r>
              <a:rPr lang="en-US" sz="2800" dirty="0" err="1" smtClean="0"/>
              <a:t>x</a:t>
            </a:r>
            <a:r>
              <a:rPr lang="en-US" sz="2800" dirty="0" smtClean="0"/>
              <a:t> 8 GHz (reuse existing digital hardware)</a:t>
            </a:r>
          </a:p>
          <a:p>
            <a:pPr>
              <a:spcBef>
                <a:spcPts val="2472"/>
              </a:spcBef>
              <a:buNone/>
            </a:pPr>
            <a:r>
              <a:rPr lang="en-US" sz="2800" dirty="0" smtClean="0">
                <a:solidFill>
                  <a:srgbClr val="1F497D"/>
                </a:solidFill>
              </a:rPr>
              <a:t>.</a:t>
            </a:r>
            <a:r>
              <a:rPr lang="en-US" sz="2800" i="1" dirty="0" smtClean="0">
                <a:solidFill>
                  <a:srgbClr val="1F497D"/>
                </a:solidFill>
              </a:rPr>
              <a:t>..enables higher fidelity observations of </a:t>
            </a:r>
            <a:r>
              <a:rPr lang="en-US" sz="2800" i="1" dirty="0" err="1" smtClean="0">
                <a:solidFill>
                  <a:srgbClr val="1F497D"/>
                </a:solidFill>
              </a:rPr>
              <a:t>SZ</a:t>
            </a:r>
            <a:r>
              <a:rPr lang="en-US" sz="2800" i="1" dirty="0" smtClean="0">
                <a:solidFill>
                  <a:srgbClr val="1F497D"/>
                </a:solidFill>
              </a:rPr>
              <a:t> in clusters, </a:t>
            </a:r>
            <a:r>
              <a:rPr lang="en-US" sz="2800" i="1" dirty="0" err="1" smtClean="0">
                <a:solidFill>
                  <a:srgbClr val="1F497D"/>
                </a:solidFill>
              </a:rPr>
              <a:t>widefield</a:t>
            </a:r>
            <a:r>
              <a:rPr lang="en-US" sz="2800" i="1" dirty="0" smtClean="0">
                <a:solidFill>
                  <a:srgbClr val="1F497D"/>
                </a:solidFill>
              </a:rPr>
              <a:t>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19" y="1459071"/>
            <a:ext cx="8229600" cy="4525963"/>
          </a:xfrm>
        </p:spPr>
        <p:txBody>
          <a:bodyPr/>
          <a:lstStyle/>
          <a:p>
            <a:r>
              <a:rPr lang="en-US" dirty="0" smtClean="0"/>
              <a:t>array receivers?</a:t>
            </a:r>
          </a:p>
          <a:p>
            <a:pPr lvl="1"/>
            <a:r>
              <a:rPr lang="en-US" sz="2400" dirty="0" smtClean="0"/>
              <a:t>4 </a:t>
            </a:r>
            <a:r>
              <a:rPr lang="en-US" sz="2400" dirty="0" err="1" smtClean="0"/>
              <a:t>x</a:t>
            </a:r>
            <a:r>
              <a:rPr lang="en-US" sz="2400" dirty="0" smtClean="0"/>
              <a:t> 4 array achieves ALMA mapping speed</a:t>
            </a:r>
          </a:p>
          <a:p>
            <a:pPr lvl="1"/>
            <a:r>
              <a:rPr lang="en-US" sz="2400" dirty="0" smtClean="0"/>
              <a:t>Tony </a:t>
            </a:r>
            <a:r>
              <a:rPr lang="en-US" sz="2400" dirty="0" err="1" smtClean="0"/>
              <a:t>Readhead</a:t>
            </a:r>
            <a:r>
              <a:rPr lang="en-US" sz="2400" dirty="0" smtClean="0"/>
              <a:t>, Caltech/JPL developing 3mm </a:t>
            </a:r>
            <a:r>
              <a:rPr lang="en-US" sz="2400" dirty="0" err="1" smtClean="0"/>
              <a:t>MMIC</a:t>
            </a:r>
            <a:r>
              <a:rPr lang="en-US" sz="2400" dirty="0" smtClean="0"/>
              <a:t> arrays</a:t>
            </a:r>
          </a:p>
          <a:p>
            <a:pPr lvl="1"/>
            <a:r>
              <a:rPr lang="en-US" sz="2400" dirty="0" smtClean="0">
                <a:solidFill>
                  <a:srgbClr val="1F497D"/>
                </a:solidFill>
              </a:rPr>
              <a:t>map nearby galaxies, molecular clouds</a:t>
            </a:r>
            <a:endParaRPr lang="en-US" dirty="0" smtClean="0">
              <a:solidFill>
                <a:srgbClr val="1F497D"/>
              </a:solidFill>
            </a:endParaRPr>
          </a:p>
          <a:p>
            <a:pPr>
              <a:spcBef>
                <a:spcPts val="1968"/>
              </a:spcBef>
            </a:pPr>
            <a:r>
              <a:rPr lang="en-US" dirty="0" err="1" smtClean="0"/>
              <a:t>z</a:t>
            </a:r>
            <a:r>
              <a:rPr lang="en-US" dirty="0" smtClean="0"/>
              <a:t>-machine?</a:t>
            </a:r>
          </a:p>
          <a:p>
            <a:pPr lvl="1"/>
            <a:r>
              <a:rPr lang="en-US" sz="2400" dirty="0" smtClean="0"/>
              <a:t>attach 253 </a:t>
            </a:r>
            <a:r>
              <a:rPr lang="en-US" sz="2400" dirty="0" err="1" smtClean="0"/>
              <a:t>x</a:t>
            </a:r>
            <a:r>
              <a:rPr lang="en-US" sz="2400" dirty="0" smtClean="0"/>
              <a:t> 8 GHz </a:t>
            </a:r>
            <a:r>
              <a:rPr lang="en-US" sz="2400" dirty="0" err="1" smtClean="0"/>
              <a:t>correlator</a:t>
            </a:r>
            <a:r>
              <a:rPr lang="en-US" sz="2400" dirty="0" smtClean="0"/>
              <a:t> to just 15 baselines  -&gt; 135 GHz bandwidth each</a:t>
            </a:r>
          </a:p>
          <a:p>
            <a:pPr lvl="1"/>
            <a:r>
              <a:rPr lang="en-US" sz="2400" dirty="0" err="1" smtClean="0"/>
              <a:t>ultrawideband</a:t>
            </a:r>
            <a:r>
              <a:rPr lang="en-US" sz="2400" dirty="0" smtClean="0"/>
              <a:t> receivers for entire 3mm + 2mm (+ 1mm) spectrum (use Adrian Lee technology for splitting bands?)</a:t>
            </a:r>
          </a:p>
          <a:p>
            <a:pPr lvl="1"/>
            <a:r>
              <a:rPr lang="en-US" sz="2400" dirty="0" smtClean="0">
                <a:solidFill>
                  <a:srgbClr val="1F497D"/>
                </a:solidFill>
              </a:rPr>
              <a:t>measure 1’’ positions, CO </a:t>
            </a:r>
            <a:r>
              <a:rPr lang="en-US" sz="2400" dirty="0" err="1" smtClean="0">
                <a:solidFill>
                  <a:srgbClr val="1F497D"/>
                </a:solidFill>
              </a:rPr>
              <a:t>redshifts</a:t>
            </a:r>
            <a:r>
              <a:rPr lang="en-US" sz="2400" dirty="0" smtClean="0">
                <a:solidFill>
                  <a:srgbClr val="1F497D"/>
                </a:solidFill>
              </a:rPr>
              <a:t> of </a:t>
            </a:r>
            <a:r>
              <a:rPr lang="en-US" sz="2400" dirty="0" err="1" smtClean="0">
                <a:solidFill>
                  <a:srgbClr val="1F497D"/>
                </a:solidFill>
              </a:rPr>
              <a:t>IR</a:t>
            </a:r>
            <a:r>
              <a:rPr lang="en-US" sz="2400" dirty="0" smtClean="0">
                <a:solidFill>
                  <a:srgbClr val="1F497D"/>
                </a:solidFill>
              </a:rPr>
              <a:t>-detected galaxies</a:t>
            </a:r>
          </a:p>
          <a:p>
            <a:pPr marL="342900" lvl="1" indent="-342900">
              <a:buNone/>
            </a:pPr>
            <a:endParaRPr lang="en-US" sz="2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u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181" t="17778" r="3987" b="24444"/>
              <a:stretch>
                <a:fillRect/>
              </a:stretch>
            </p:blipFill>
          </mc:Choice>
          <mc:Fallback>
            <p:blipFill>
              <a:blip r:embed="rId3"/>
              <a:srcRect l="12181" t="17778" r="3987" b="24444"/>
              <a:stretch>
                <a:fillRect/>
              </a:stretch>
            </p:blipFill>
          </mc:Fallback>
        </mc:AlternateContent>
        <p:spPr>
          <a:xfrm>
            <a:off x="914400" y="0"/>
            <a:ext cx="7848600" cy="7000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3214" y="3153431"/>
            <a:ext cx="1183373" cy="741984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5000" y="370992"/>
            <a:ext cx="21548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/>
              <a:t>GMCs</a:t>
            </a:r>
            <a:r>
              <a:rPr lang="en-US" sz="2800" dirty="0" smtClean="0"/>
              <a:t> in M33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lay5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0066" t="4923" r="16427" b="8304"/>
              <a:stretch>
                <a:fillRect/>
              </a:stretch>
            </p:blipFill>
          </mc:Choice>
          <mc:Fallback>
            <p:blipFill>
              <a:blip r:embed="rId3"/>
              <a:srcRect l="10066" t="4923" r="16427" b="8304"/>
              <a:stretch>
                <a:fillRect/>
              </a:stretch>
            </p:blipFill>
          </mc:Fallback>
        </mc:AlternateContent>
        <p:spPr>
          <a:xfrm rot="5400000">
            <a:off x="1562332" y="-1205608"/>
            <a:ext cx="5921602" cy="90462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11866" y="2297297"/>
            <a:ext cx="428123" cy="42806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82696" y="2083262"/>
            <a:ext cx="176957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22’’ </a:t>
            </a:r>
            <a:r>
              <a:rPr lang="en-US" dirty="0" err="1" smtClean="0">
                <a:solidFill>
                  <a:srgbClr val="0000FF"/>
                </a:solidFill>
              </a:rPr>
              <a:t>FWHM</a:t>
            </a:r>
            <a:r>
              <a:rPr lang="en-US" dirty="0" smtClean="0">
                <a:solidFill>
                  <a:srgbClr val="0000FF"/>
                </a:solidFill>
              </a:rPr>
              <a:t> ALMA primary beam at 230 GHz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lay5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181" t="4298" r="11850" b="5183"/>
              <a:stretch>
                <a:fillRect/>
              </a:stretch>
            </p:blipFill>
          </mc:Choice>
          <mc:Fallback>
            <p:blipFill>
              <a:blip r:embed="rId3"/>
              <a:srcRect l="8181" t="4298" r="11850" b="5183"/>
              <a:stretch>
                <a:fillRect/>
              </a:stretch>
            </p:blipFill>
          </mc:Fallback>
        </mc:AlternateContent>
        <p:spPr>
          <a:xfrm rot="5400000">
            <a:off x="1177458" y="-1294039"/>
            <a:ext cx="6464131" cy="9468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093767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900 </a:t>
            </a:r>
            <a:r>
              <a:rPr lang="en-US" sz="2400" dirty="0" err="1" smtClean="0">
                <a:solidFill>
                  <a:srgbClr val="FF0000"/>
                </a:solidFill>
              </a:rPr>
              <a:t>pointings</a:t>
            </a:r>
            <a:r>
              <a:rPr lang="en-US" sz="2400" dirty="0" smtClean="0">
                <a:solidFill>
                  <a:srgbClr val="FF0000"/>
                </a:solidFill>
              </a:rPr>
              <a:t> required!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mosaicing</a:t>
            </a:r>
            <a:r>
              <a:rPr lang="en-US" sz="3600" dirty="0" smtClean="0"/>
              <a:t> sensitivity ~ </a:t>
            </a:r>
            <a:r>
              <a:rPr lang="en-US" sz="3600" dirty="0" err="1" smtClean="0"/>
              <a:t>nD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endParaRPr lang="en-US" baseline="30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8012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006"/>
                <a:gridCol w="41140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array</a:t>
                      </a:r>
                      <a:endParaRPr lang="en-US" sz="2400" dirty="0"/>
                    </a:p>
                  </a:txBody>
                  <a:tcPr marL="228556" marR="2285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err="1" smtClean="0"/>
                        <a:t>D</a:t>
                      </a:r>
                      <a:r>
                        <a:rPr lang="en-US" sz="2400" dirty="0" smtClean="0"/>
                        <a:t> </a:t>
                      </a:r>
                    </a:p>
                    <a:p>
                      <a:pPr algn="ctr"/>
                      <a:r>
                        <a:rPr lang="en-US" sz="2400" dirty="0" smtClean="0"/>
                        <a:t>(meters)</a:t>
                      </a:r>
                      <a:endParaRPr lang="en-US" sz="2400" dirty="0"/>
                    </a:p>
                  </a:txBody>
                  <a:tcPr marL="228556" marR="228556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CARMA</a:t>
                      </a:r>
                      <a:endParaRPr lang="en-US" sz="2800" dirty="0"/>
                    </a:p>
                  </a:txBody>
                  <a:tcPr marL="228556" marR="2285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145</a:t>
                      </a:r>
                      <a:endParaRPr lang="en-US" sz="2800" dirty="0"/>
                    </a:p>
                  </a:txBody>
                  <a:tcPr marL="228556" marR="228556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PdBI</a:t>
                      </a:r>
                      <a:endParaRPr lang="en-US" sz="2800" dirty="0"/>
                    </a:p>
                  </a:txBody>
                  <a:tcPr marL="228556" marR="2285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90</a:t>
                      </a:r>
                      <a:endParaRPr lang="en-US" sz="2800" dirty="0"/>
                    </a:p>
                  </a:txBody>
                  <a:tcPr marL="228556" marR="228556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ALMA</a:t>
                      </a:r>
                      <a:endParaRPr lang="en-US" sz="2800" dirty="0"/>
                    </a:p>
                  </a:txBody>
                  <a:tcPr marL="228556" marR="2285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600</a:t>
                      </a:r>
                      <a:endParaRPr lang="en-US" sz="2800" dirty="0"/>
                    </a:p>
                  </a:txBody>
                  <a:tcPr marL="228556" marR="228556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ACA</a:t>
                      </a:r>
                      <a:endParaRPr lang="en-US" sz="2800" dirty="0"/>
                    </a:p>
                  </a:txBody>
                  <a:tcPr marL="228556" marR="2285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84</a:t>
                      </a:r>
                      <a:endParaRPr lang="en-US" sz="2800" dirty="0"/>
                    </a:p>
                  </a:txBody>
                  <a:tcPr marL="228556" marR="228556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7143" y="5192871"/>
            <a:ext cx="709117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</a:t>
            </a:r>
            <a:r>
              <a:rPr lang="en-US" sz="2800" dirty="0" err="1" smtClean="0"/>
              <a:t>CARMA</a:t>
            </a:r>
            <a:r>
              <a:rPr lang="en-US" sz="2800" dirty="0" smtClean="0"/>
              <a:t> to locate interesting sources;    </a:t>
            </a:r>
          </a:p>
          <a:p>
            <a:r>
              <a:rPr lang="en-US" sz="2800" dirty="0" smtClean="0"/>
              <a:t>use ALMA to map them with higher resolution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solved_out"/>
          <p:cNvPicPr>
            <a:picLocks noChangeAspect="1" noChangeArrowheads="1"/>
          </p:cNvPicPr>
          <p:nvPr/>
        </p:nvPicPr>
        <p:blipFill>
          <a:blip r:embed="rId3"/>
          <a:srcRect t="54155" b="6226"/>
          <a:stretch>
            <a:fillRect/>
          </a:stretch>
        </p:blipFill>
        <p:spPr bwMode="auto">
          <a:xfrm>
            <a:off x="526448" y="1583151"/>
            <a:ext cx="8097042" cy="402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largest scale that can be imaged </a:t>
            </a:r>
            <a:r>
              <a:rPr lang="en-US" sz="3600" dirty="0" err="1" smtClean="0"/>
              <a:t>interferometrically</a:t>
            </a:r>
            <a:r>
              <a:rPr lang="en-US" sz="3600" dirty="0" smtClean="0"/>
              <a:t>  ~  </a:t>
            </a:r>
            <a:r>
              <a:rPr lang="en-US" sz="3600" dirty="0" err="1" smtClean="0"/>
              <a:t>λ/Bmin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46707" y="5786300"/>
            <a:ext cx="271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source detected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19145" y="5786300"/>
            <a:ext cx="370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source resolved out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comparison of largest scales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7848600" cy="389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array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shortest</a:t>
                      </a:r>
                      <a:r>
                        <a:rPr lang="en-US" sz="2400" baseline="0" dirty="0" smtClean="0"/>
                        <a:t> spacing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largest</a:t>
                      </a:r>
                      <a:r>
                        <a:rPr lang="en-US" sz="2400" baseline="0" dirty="0" smtClean="0"/>
                        <a:t> scale        30 GHz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largest</a:t>
                      </a:r>
                      <a:r>
                        <a:rPr lang="en-US" sz="2400" baseline="0" dirty="0" smtClean="0"/>
                        <a:t> scale       230 GHz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CARMA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4.2 </a:t>
                      </a:r>
                      <a:r>
                        <a:rPr lang="en-US" sz="3200" dirty="0" err="1" smtClean="0"/>
                        <a:t>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8.2’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64’’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PdBI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 </a:t>
                      </a:r>
                      <a:r>
                        <a:rPr lang="en-US" sz="3200" dirty="0" err="1" smtClean="0"/>
                        <a:t>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11’’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ALMA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15 </a:t>
                      </a:r>
                      <a:r>
                        <a:rPr lang="en-US" sz="3200" dirty="0" err="1" smtClean="0"/>
                        <a:t>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18’’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ACA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9 </a:t>
                      </a:r>
                      <a:r>
                        <a:rPr lang="en-US" sz="3200" dirty="0" err="1" smtClean="0"/>
                        <a:t>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30’’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EVLA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35 </a:t>
                      </a:r>
                      <a:r>
                        <a:rPr lang="en-US" sz="3200" dirty="0" err="1" smtClean="0"/>
                        <a:t>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1’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--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science cases for extended structures:</a:t>
            </a:r>
            <a:br>
              <a:rPr lang="en-US" sz="3600" dirty="0" smtClean="0"/>
            </a:br>
            <a:r>
              <a:rPr lang="en-US" sz="3600" dirty="0" smtClean="0"/>
              <a:t>  1 - </a:t>
            </a:r>
            <a:r>
              <a:rPr lang="en-US" sz="3600" dirty="0" err="1" smtClean="0"/>
              <a:t>SZ</a:t>
            </a:r>
            <a:r>
              <a:rPr lang="en-US" sz="3600" dirty="0" smtClean="0"/>
              <a:t> observations of clusters</a:t>
            </a:r>
            <a:endParaRPr lang="en-US" sz="3600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study gas in outskirts of </a:t>
            </a:r>
            <a:r>
              <a:rPr lang="en-US" sz="2800" dirty="0" smtClean="0"/>
              <a:t>cluster where X-ray emission is weak</a:t>
            </a:r>
          </a:p>
          <a:p>
            <a:r>
              <a:rPr lang="en-US" sz="2800" dirty="0" err="1" smtClean="0"/>
              <a:t>SZ</a:t>
            </a:r>
            <a:r>
              <a:rPr lang="en-US" sz="2800" dirty="0" smtClean="0"/>
              <a:t>-mass scaling, mergers, </a:t>
            </a:r>
            <a:r>
              <a:rPr lang="en-US" sz="2800" dirty="0" err="1" smtClean="0"/>
              <a:t>AGN</a:t>
            </a:r>
            <a:r>
              <a:rPr lang="en-US" sz="2800" dirty="0" smtClean="0"/>
              <a:t> feedback, etc.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81040" y="3154088"/>
            <a:ext cx="7482925" cy="3352800"/>
            <a:chOff x="635000" y="1739900"/>
            <a:chExt cx="7861300" cy="3594100"/>
          </a:xfrm>
        </p:grpSpPr>
        <p:pic>
          <p:nvPicPr>
            <p:cNvPr id="32772" name="Picture 3"/>
            <p:cNvPicPr>
              <a:picLocks noChangeAspect="1" noChangeArrowheads="1"/>
            </p:cNvPicPr>
            <p:nvPr/>
          </p:nvPicPr>
          <p:blipFill>
            <a:blip r:embed="rId2"/>
            <a:srcRect l="12500" t="6860" r="8673" b="20236"/>
            <a:stretch>
              <a:fillRect/>
            </a:stretch>
          </p:blipFill>
          <p:spPr bwMode="auto">
            <a:xfrm>
              <a:off x="4572000" y="1739900"/>
              <a:ext cx="3924300" cy="359410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pic>
          <p:nvPicPr>
            <p:cNvPr id="32773" name="Picture 4"/>
            <p:cNvPicPr>
              <a:picLocks noChangeAspect="1" noChangeArrowheads="1"/>
            </p:cNvPicPr>
            <p:nvPr/>
          </p:nvPicPr>
          <p:blipFill>
            <a:blip r:embed="rId3"/>
            <a:srcRect l="14000" t="6609" r="8749" b="20514"/>
            <a:stretch>
              <a:fillRect/>
            </a:stretch>
          </p:blipFill>
          <p:spPr bwMode="auto">
            <a:xfrm>
              <a:off x="635000" y="1739900"/>
              <a:ext cx="3924300" cy="359410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32774" name="Rectangle 5"/>
            <p:cNvSpPr>
              <a:spLocks/>
            </p:cNvSpPr>
            <p:nvPr/>
          </p:nvSpPr>
          <p:spPr bwMode="auto">
            <a:xfrm>
              <a:off x="4216400" y="2997200"/>
              <a:ext cx="712788" cy="444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ea typeface="Arial" charset="0"/>
                  <a:cs typeface="Arial" charset="0"/>
                </a:rPr>
                <a:t>Text</a:t>
              </a:r>
            </a:p>
          </p:txBody>
        </p:sp>
        <p:sp>
          <p:nvSpPr>
            <p:cNvPr id="32776" name="Rectangle 7"/>
            <p:cNvSpPr>
              <a:spLocks/>
            </p:cNvSpPr>
            <p:nvPr/>
          </p:nvSpPr>
          <p:spPr bwMode="auto">
            <a:xfrm>
              <a:off x="1130300" y="1981200"/>
              <a:ext cx="1373188" cy="444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solidFill>
                    <a:schemeClr val="tx1"/>
                  </a:solidFill>
                  <a:ea typeface="Arial" charset="0"/>
                  <a:cs typeface="Arial" charset="0"/>
                </a:rPr>
                <a:t>SZA only</a:t>
              </a:r>
            </a:p>
          </p:txBody>
        </p:sp>
        <p:sp>
          <p:nvSpPr>
            <p:cNvPr id="32777" name="Rectangle 8"/>
            <p:cNvSpPr>
              <a:spLocks/>
            </p:cNvSpPr>
            <p:nvPr/>
          </p:nvSpPr>
          <p:spPr bwMode="auto">
            <a:xfrm>
              <a:off x="4836529" y="1981200"/>
              <a:ext cx="3567112" cy="2969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dirty="0">
                  <a:solidFill>
                    <a:schemeClr val="tx1"/>
                  </a:solidFill>
                  <a:ea typeface="Arial" charset="0"/>
                  <a:cs typeface="Arial" charset="0"/>
                </a:rPr>
                <a:t>15 element </a:t>
              </a:r>
              <a:r>
                <a:rPr lang="en-US" dirty="0" smtClean="0">
                  <a:solidFill>
                    <a:schemeClr val="tx1"/>
                  </a:solidFill>
                  <a:ea typeface="Arial" charset="0"/>
                  <a:cs typeface="Arial" charset="0"/>
                </a:rPr>
                <a:t>hybrid – Jun 2010</a:t>
              </a:r>
              <a:endParaRPr lang="en-US" dirty="0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2 - turbulent structure in molecular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simulated 3-2 CCS observations, 96 hrs integration</a:t>
            </a:r>
          </a:p>
          <a:p>
            <a:r>
              <a:rPr lang="en-US" sz="2800" dirty="0" smtClean="0"/>
              <a:t>recover power spectrum from 5’’ to 500’’</a:t>
            </a:r>
            <a:endParaRPr lang="en-US" sz="2800" dirty="0"/>
          </a:p>
        </p:txBody>
      </p:sp>
      <p:pic>
        <p:nvPicPr>
          <p:cNvPr id="4" name="Content Placeholder 3" descr="clouds.pdf"/>
          <p:cNvPicPr>
            <a:picLocks noGrp="1"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285" t="42090" r="6424" b="41212"/>
              <a:stretch>
                <a:fillRect/>
              </a:stretch>
            </p:blipFill>
          </mc:Choice>
          <mc:Fallback>
            <p:blipFill>
              <a:blip r:embed="rId3"/>
              <a:srcRect l="50285" t="42090" r="6424" b="41212"/>
              <a:stretch>
                <a:fillRect/>
              </a:stretch>
            </p:blipFill>
          </mc:Fallback>
        </mc:AlternateContent>
        <p:spPr>
          <a:xfrm>
            <a:off x="457200" y="2521888"/>
            <a:ext cx="8686800" cy="433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4590</TotalTime>
  <Words>537</Words>
  <Application>Microsoft Macintosh PowerPoint</Application>
  <PresentationFormat>On-screen Show (4:3)</PresentationFormat>
  <Paragraphs>97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CARMA in the ALMA era</vt:lpstr>
      <vt:lpstr>Slide 2</vt:lpstr>
      <vt:lpstr>Slide 3</vt:lpstr>
      <vt:lpstr>Slide 4</vt:lpstr>
      <vt:lpstr>mosaicing sensitivity ~ nD </vt:lpstr>
      <vt:lpstr>largest scale that can be imaged interferometrically  ~  λ/Bmin </vt:lpstr>
      <vt:lpstr>comparison of largest scales</vt:lpstr>
      <vt:lpstr>science cases for extended structures:   1 - SZ observations of clusters</vt:lpstr>
      <vt:lpstr>2 - turbulent structure in molecular clouds</vt:lpstr>
      <vt:lpstr>3 - dust polarization </vt:lpstr>
      <vt:lpstr>CARMA as a testbed for new techniques</vt:lpstr>
      <vt:lpstr>PACS example</vt:lpstr>
      <vt:lpstr>student training</vt:lpstr>
      <vt:lpstr>some current instrument developments</vt:lpstr>
      <vt:lpstr>MRI-funded developments</vt:lpstr>
      <vt:lpstr>future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CARMA in the ALMA era</dc:title>
  <dc:creator>Richard Plambeck</dc:creator>
  <cp:lastModifiedBy>Richard Plambeck</cp:lastModifiedBy>
  <cp:revision>72</cp:revision>
  <dcterms:created xsi:type="dcterms:W3CDTF">2010-09-27T18:11:54Z</dcterms:created>
  <dcterms:modified xsi:type="dcterms:W3CDTF">2010-09-27T18:42:25Z</dcterms:modified>
</cp:coreProperties>
</file>